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3" r:id="rId2"/>
    <p:sldId id="256" r:id="rId3"/>
    <p:sldId id="267" r:id="rId4"/>
    <p:sldId id="268" r:id="rId5"/>
    <p:sldId id="269" r:id="rId6"/>
    <p:sldId id="271" r:id="rId7"/>
    <p:sldId id="272" r:id="rId8"/>
    <p:sldId id="258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7CE32-D663-4AD3-AFC1-17D2FB22DC24}" type="datetimeFigureOut">
              <a:rPr lang="en-US" smtClean="0"/>
              <a:pPr/>
              <a:t>6/19/2009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36064-6742-4E20-99A2-C407F08EA6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36064-6742-4E20-99A2-C407F08EA6D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36064-6742-4E20-99A2-C407F08EA6D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B28B22-0FCE-41B6-81F1-17694435FB51}" type="datetimeFigureOut">
              <a:rPr lang="en-US" smtClean="0"/>
              <a:pPr/>
              <a:t>6/19/2009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9460C8A-D26F-43A9-94D9-72A7F2722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8B22-0FCE-41B6-81F1-17694435FB51}" type="datetimeFigureOut">
              <a:rPr lang="en-US" smtClean="0"/>
              <a:pPr/>
              <a:t>6/19/2009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0C8A-D26F-43A9-94D9-72A7F2722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8B22-0FCE-41B6-81F1-17694435FB51}" type="datetimeFigureOut">
              <a:rPr lang="en-US" smtClean="0"/>
              <a:pPr/>
              <a:t>6/19/2009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0C8A-D26F-43A9-94D9-72A7F2722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B28B22-0FCE-41B6-81F1-17694435FB51}" type="datetimeFigureOut">
              <a:rPr lang="en-US" smtClean="0"/>
              <a:pPr/>
              <a:t>6/19/2009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460C8A-D26F-43A9-94D9-72A7F2722D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B28B22-0FCE-41B6-81F1-17694435FB51}" type="datetimeFigureOut">
              <a:rPr lang="en-US" smtClean="0"/>
              <a:pPr/>
              <a:t>6/19/2009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9460C8A-D26F-43A9-94D9-72A7F2722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8B22-0FCE-41B6-81F1-17694435FB51}" type="datetimeFigureOut">
              <a:rPr lang="en-US" smtClean="0"/>
              <a:pPr/>
              <a:t>6/19/2009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0C8A-D26F-43A9-94D9-72A7F2722D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8B22-0FCE-41B6-81F1-17694435FB51}" type="datetimeFigureOut">
              <a:rPr lang="en-US" smtClean="0"/>
              <a:pPr/>
              <a:t>6/19/2009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0C8A-D26F-43A9-94D9-72A7F2722D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B28B22-0FCE-41B6-81F1-17694435FB51}" type="datetimeFigureOut">
              <a:rPr lang="en-US" smtClean="0"/>
              <a:pPr/>
              <a:t>6/19/2009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460C8A-D26F-43A9-94D9-72A7F2722D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8B22-0FCE-41B6-81F1-17694435FB51}" type="datetimeFigureOut">
              <a:rPr lang="en-US" smtClean="0"/>
              <a:pPr/>
              <a:t>6/19/2009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0C8A-D26F-43A9-94D9-72A7F2722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B28B22-0FCE-41B6-81F1-17694435FB51}" type="datetimeFigureOut">
              <a:rPr lang="en-US" smtClean="0"/>
              <a:pPr/>
              <a:t>6/19/2009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460C8A-D26F-43A9-94D9-72A7F2722D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B28B22-0FCE-41B6-81F1-17694435FB51}" type="datetimeFigureOut">
              <a:rPr lang="en-US" smtClean="0"/>
              <a:pPr/>
              <a:t>6/19/2009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460C8A-D26F-43A9-94D9-72A7F2722D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B28B22-0FCE-41B6-81F1-17694435FB51}" type="datetimeFigureOut">
              <a:rPr lang="en-US" smtClean="0"/>
              <a:pPr/>
              <a:t>6/19/2009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9460C8A-D26F-43A9-94D9-72A7F2722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logo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8594" y="2743200"/>
            <a:ext cx="9501187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h2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75438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h3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524000"/>
            <a:ext cx="6400799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1"/>
            <a:ext cx="7772400" cy="990599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CURVED-PLATE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ENERGY ANALYZER</a:t>
            </a:r>
            <a:br>
              <a:rPr lang="en-US" sz="280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Bộ phân tích năng lượng bản cong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1" y="2133600"/>
            <a:ext cx="55626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◙Cho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plasma</a:t>
            </a:r>
          </a:p>
          <a:p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914400"/>
            <a:ext cx="19335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endParaRPr lang="en-US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914400"/>
            <a:ext cx="586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bay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63"/>
          <p:cNvGrpSpPr/>
          <p:nvPr/>
        </p:nvGrpSpPr>
        <p:grpSpPr>
          <a:xfrm>
            <a:off x="761956" y="2894012"/>
            <a:ext cx="6400844" cy="2820988"/>
            <a:chOff x="761956" y="2894012"/>
            <a:chExt cx="6400844" cy="2820988"/>
          </a:xfrm>
        </p:grpSpPr>
        <p:sp>
          <p:nvSpPr>
            <p:cNvPr id="6" name="Right Arrow Callout 5"/>
            <p:cNvSpPr/>
            <p:nvPr/>
          </p:nvSpPr>
          <p:spPr>
            <a:xfrm>
              <a:off x="990600" y="3124200"/>
              <a:ext cx="1676400" cy="914400"/>
            </a:xfrm>
            <a:prstGeom prst="rightArrowCallou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Buồng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ion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hóa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ight Arrow Callout 6"/>
            <p:cNvSpPr/>
            <p:nvPr/>
          </p:nvSpPr>
          <p:spPr>
            <a:xfrm>
              <a:off x="2667000" y="3200400"/>
              <a:ext cx="1905000" cy="914400"/>
            </a:xfrm>
            <a:prstGeom prst="rightArrowCallou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Bộ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tích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ight Arrow Callout 7"/>
            <p:cNvSpPr/>
            <p:nvPr/>
          </p:nvSpPr>
          <p:spPr>
            <a:xfrm>
              <a:off x="4572000" y="3200400"/>
              <a:ext cx="1447800" cy="914400"/>
            </a:xfrm>
            <a:prstGeom prst="rightArrowCallou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Ion detector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72200" y="4572000"/>
              <a:ext cx="914400" cy="1066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Khối</a:t>
              </a:r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phổ</a:t>
              </a:r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Down Arrow Callout 10"/>
            <p:cNvSpPr/>
            <p:nvPr/>
          </p:nvSpPr>
          <p:spPr>
            <a:xfrm>
              <a:off x="6019800" y="3276600"/>
              <a:ext cx="1143000" cy="1219200"/>
            </a:xfrm>
            <a:prstGeom prst="downArrowCallou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thống</a:t>
              </a:r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xử</a:t>
              </a:r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lý</a:t>
              </a:r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dữ</a:t>
              </a:r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liệu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ệ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 rot="5400000">
              <a:off x="4914900" y="3618706"/>
              <a:ext cx="1447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0800000">
              <a:off x="3810000" y="4646611"/>
              <a:ext cx="381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4572000" y="4646612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62"/>
            <p:cNvGrpSpPr/>
            <p:nvPr/>
          </p:nvGrpSpPr>
          <p:grpSpPr>
            <a:xfrm>
              <a:off x="761956" y="2894012"/>
              <a:ext cx="4876844" cy="2820988"/>
              <a:chOff x="761956" y="2209800"/>
              <a:chExt cx="4876844" cy="2820988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>
                <a:off x="762000" y="2209800"/>
                <a:ext cx="4876800" cy="2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5400000">
                <a:off x="38872" y="2933678"/>
                <a:ext cx="1447006" cy="8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762000" y="3656583"/>
                <a:ext cx="3429000" cy="10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10800000">
                <a:off x="4572000" y="3657600"/>
                <a:ext cx="10668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rot="16200000" flipH="1">
                <a:off x="4038995" y="3810397"/>
                <a:ext cx="304008" cy="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4420394" y="3809206"/>
                <a:ext cx="3048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3810000" y="5029200"/>
                <a:ext cx="9906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3810000" y="4038600"/>
                <a:ext cx="914399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Buồng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chân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không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3275806" y="4495800"/>
                <a:ext cx="10668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4267200" y="4495800"/>
                <a:ext cx="10668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209800" cy="1020762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505200"/>
            <a:ext cx="743344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cồng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kềnh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lớn,cấu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bay: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thấp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cyclotron: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143000"/>
            <a:ext cx="6705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chệch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so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điện,từ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m/z (mass/charge).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mấu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chốt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tốt,phép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xác,nhạy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3276600" cy="533400"/>
          </a:xfrm>
        </p:spPr>
        <p:txBody>
          <a:bodyPr>
            <a:norm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quad_mass_spectrometers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4495800" cy="36575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0" y="1066800"/>
            <a:ext cx="3962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000" b="1" u="sng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◙ </a:t>
            </a:r>
            <a:r>
              <a:rPr lang="en-US" sz="2000" b="1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DC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RF.Chỉ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định,cùng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m/z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detector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3810000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+(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U+Vcos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t)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24200" y="3505200"/>
            <a:ext cx="1143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-(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U+Vcos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t)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5105400"/>
            <a:ext cx="2257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U:điện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05000" y="1600201"/>
            <a:ext cx="5689600" cy="2070101"/>
            <a:chOff x="1181" y="1269"/>
            <a:chExt cx="3584" cy="1304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2052" y="1269"/>
              <a:ext cx="1278" cy="673"/>
              <a:chOff x="2052" y="1269"/>
              <a:chExt cx="1278" cy="673"/>
            </a:xfrm>
          </p:grpSpPr>
          <p:sp>
            <p:nvSpPr>
              <p:cNvPr id="16388" name="Line 4"/>
              <p:cNvSpPr>
                <a:spLocks noChangeShapeType="1"/>
              </p:cNvSpPr>
              <p:nvPr/>
            </p:nvSpPr>
            <p:spPr bwMode="auto">
              <a:xfrm>
                <a:off x="2307" y="1796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89" name="Line 5"/>
              <p:cNvSpPr>
                <a:spLocks noChangeShapeType="1"/>
              </p:cNvSpPr>
              <p:nvPr/>
            </p:nvSpPr>
            <p:spPr bwMode="auto">
              <a:xfrm>
                <a:off x="2364" y="1820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0" name="Line 6"/>
              <p:cNvSpPr>
                <a:spLocks noChangeShapeType="1"/>
              </p:cNvSpPr>
              <p:nvPr/>
            </p:nvSpPr>
            <p:spPr bwMode="auto">
              <a:xfrm>
                <a:off x="2373" y="1845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1" name="Line 7"/>
              <p:cNvSpPr>
                <a:spLocks noChangeShapeType="1"/>
              </p:cNvSpPr>
              <p:nvPr/>
            </p:nvSpPr>
            <p:spPr bwMode="auto">
              <a:xfrm>
                <a:off x="2381" y="1869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2" name="Line 8"/>
              <p:cNvSpPr>
                <a:spLocks noChangeShapeType="1"/>
              </p:cNvSpPr>
              <p:nvPr/>
            </p:nvSpPr>
            <p:spPr bwMode="auto">
              <a:xfrm>
                <a:off x="2373" y="1902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3" name="Line 9"/>
              <p:cNvSpPr>
                <a:spLocks noChangeShapeType="1"/>
              </p:cNvSpPr>
              <p:nvPr/>
            </p:nvSpPr>
            <p:spPr bwMode="auto">
              <a:xfrm>
                <a:off x="2364" y="1926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4" name="Line 10"/>
              <p:cNvSpPr>
                <a:spLocks noChangeShapeType="1"/>
              </p:cNvSpPr>
              <p:nvPr/>
            </p:nvSpPr>
            <p:spPr bwMode="auto">
              <a:xfrm>
                <a:off x="2298" y="1942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5" name="Oval 11"/>
              <p:cNvSpPr>
                <a:spLocks noChangeArrowheads="1"/>
              </p:cNvSpPr>
              <p:nvPr/>
            </p:nvSpPr>
            <p:spPr bwMode="auto">
              <a:xfrm>
                <a:off x="2235" y="1795"/>
                <a:ext cx="134" cy="147"/>
              </a:xfrm>
              <a:prstGeom prst="ellipse">
                <a:avLst/>
              </a:prstGeom>
              <a:solidFill>
                <a:srgbClr val="8CF4EA"/>
              </a:solidFill>
              <a:ln w="12700">
                <a:solidFill>
                  <a:srgbClr val="3F000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6" name="Line 12"/>
              <p:cNvSpPr>
                <a:spLocks noChangeShapeType="1"/>
              </p:cNvSpPr>
              <p:nvPr/>
            </p:nvSpPr>
            <p:spPr bwMode="auto">
              <a:xfrm>
                <a:off x="2406" y="1529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7" name="Line 13"/>
              <p:cNvSpPr>
                <a:spLocks noChangeShapeType="1"/>
              </p:cNvSpPr>
              <p:nvPr/>
            </p:nvSpPr>
            <p:spPr bwMode="auto">
              <a:xfrm>
                <a:off x="2464" y="1553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8" name="Line 14"/>
              <p:cNvSpPr>
                <a:spLocks noChangeShapeType="1"/>
              </p:cNvSpPr>
              <p:nvPr/>
            </p:nvSpPr>
            <p:spPr bwMode="auto">
              <a:xfrm>
                <a:off x="2472" y="1577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9" name="Line 15"/>
              <p:cNvSpPr>
                <a:spLocks noChangeShapeType="1"/>
              </p:cNvSpPr>
              <p:nvPr/>
            </p:nvSpPr>
            <p:spPr bwMode="auto">
              <a:xfrm>
                <a:off x="2481" y="1609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0" name="Line 16"/>
              <p:cNvSpPr>
                <a:spLocks noChangeShapeType="1"/>
              </p:cNvSpPr>
              <p:nvPr/>
            </p:nvSpPr>
            <p:spPr bwMode="auto">
              <a:xfrm>
                <a:off x="2481" y="1643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1" name="Line 17"/>
              <p:cNvSpPr>
                <a:spLocks noChangeShapeType="1"/>
              </p:cNvSpPr>
              <p:nvPr/>
            </p:nvSpPr>
            <p:spPr bwMode="auto">
              <a:xfrm>
                <a:off x="2464" y="1657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2" name="Line 18"/>
              <p:cNvSpPr>
                <a:spLocks noChangeShapeType="1"/>
              </p:cNvSpPr>
              <p:nvPr/>
            </p:nvSpPr>
            <p:spPr bwMode="auto">
              <a:xfrm>
                <a:off x="2397" y="1682"/>
                <a:ext cx="848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3" name="Oval 19"/>
              <p:cNvSpPr>
                <a:spLocks noChangeArrowheads="1"/>
              </p:cNvSpPr>
              <p:nvPr/>
            </p:nvSpPr>
            <p:spPr bwMode="auto">
              <a:xfrm>
                <a:off x="2336" y="1529"/>
                <a:ext cx="132" cy="146"/>
              </a:xfrm>
              <a:prstGeom prst="ellipse">
                <a:avLst/>
              </a:prstGeom>
              <a:solidFill>
                <a:srgbClr val="8CF4EA"/>
              </a:solidFill>
              <a:ln w="12700">
                <a:solidFill>
                  <a:srgbClr val="3F000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4" name="Line 20"/>
              <p:cNvSpPr>
                <a:spLocks noChangeShapeType="1"/>
              </p:cNvSpPr>
              <p:nvPr/>
            </p:nvSpPr>
            <p:spPr bwMode="auto">
              <a:xfrm>
                <a:off x="2307" y="1269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5" name="Line 21"/>
              <p:cNvSpPr>
                <a:spLocks noChangeShapeType="1"/>
              </p:cNvSpPr>
              <p:nvPr/>
            </p:nvSpPr>
            <p:spPr bwMode="auto">
              <a:xfrm>
                <a:off x="2364" y="1293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6" name="Line 22"/>
              <p:cNvSpPr>
                <a:spLocks noChangeShapeType="1"/>
              </p:cNvSpPr>
              <p:nvPr/>
            </p:nvSpPr>
            <p:spPr bwMode="auto">
              <a:xfrm>
                <a:off x="2373" y="1318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7" name="Line 23"/>
              <p:cNvSpPr>
                <a:spLocks noChangeShapeType="1"/>
              </p:cNvSpPr>
              <p:nvPr/>
            </p:nvSpPr>
            <p:spPr bwMode="auto">
              <a:xfrm>
                <a:off x="2381" y="1341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8" name="Line 24"/>
              <p:cNvSpPr>
                <a:spLocks noChangeShapeType="1"/>
              </p:cNvSpPr>
              <p:nvPr/>
            </p:nvSpPr>
            <p:spPr bwMode="auto">
              <a:xfrm>
                <a:off x="2373" y="1375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9" name="Line 25"/>
              <p:cNvSpPr>
                <a:spLocks noChangeShapeType="1"/>
              </p:cNvSpPr>
              <p:nvPr/>
            </p:nvSpPr>
            <p:spPr bwMode="auto">
              <a:xfrm>
                <a:off x="2356" y="1400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0" name="Line 26"/>
              <p:cNvSpPr>
                <a:spLocks noChangeShapeType="1"/>
              </p:cNvSpPr>
              <p:nvPr/>
            </p:nvSpPr>
            <p:spPr bwMode="auto">
              <a:xfrm>
                <a:off x="2298" y="1414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1" name="Oval 27"/>
              <p:cNvSpPr>
                <a:spLocks noChangeArrowheads="1"/>
              </p:cNvSpPr>
              <p:nvPr/>
            </p:nvSpPr>
            <p:spPr bwMode="auto">
              <a:xfrm>
                <a:off x="2235" y="1270"/>
                <a:ext cx="134" cy="145"/>
              </a:xfrm>
              <a:prstGeom prst="ellipse">
                <a:avLst/>
              </a:prstGeom>
              <a:solidFill>
                <a:srgbClr val="8CF4EA"/>
              </a:solidFill>
              <a:ln w="12700">
                <a:solidFill>
                  <a:srgbClr val="3F000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2" name="Line 28"/>
              <p:cNvSpPr>
                <a:spLocks noChangeShapeType="1"/>
              </p:cNvSpPr>
              <p:nvPr/>
            </p:nvSpPr>
            <p:spPr bwMode="auto">
              <a:xfrm>
                <a:off x="2138" y="1529"/>
                <a:ext cx="193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3" name="Line 29"/>
              <p:cNvSpPr>
                <a:spLocks noChangeShapeType="1"/>
              </p:cNvSpPr>
              <p:nvPr/>
            </p:nvSpPr>
            <p:spPr bwMode="auto">
              <a:xfrm>
                <a:off x="2200" y="1553"/>
                <a:ext cx="116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4" name="Line 30"/>
              <p:cNvSpPr>
                <a:spLocks noChangeShapeType="1"/>
              </p:cNvSpPr>
              <p:nvPr/>
            </p:nvSpPr>
            <p:spPr bwMode="auto">
              <a:xfrm>
                <a:off x="2205" y="1569"/>
                <a:ext cx="102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5" name="Line 31"/>
              <p:cNvSpPr>
                <a:spLocks noChangeShapeType="1"/>
              </p:cNvSpPr>
              <p:nvPr/>
            </p:nvSpPr>
            <p:spPr bwMode="auto">
              <a:xfrm>
                <a:off x="2214" y="1594"/>
                <a:ext cx="83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6" name="Line 32"/>
              <p:cNvSpPr>
                <a:spLocks noChangeShapeType="1"/>
              </p:cNvSpPr>
              <p:nvPr/>
            </p:nvSpPr>
            <p:spPr bwMode="auto">
              <a:xfrm>
                <a:off x="2205" y="1626"/>
                <a:ext cx="93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7" name="Line 33"/>
              <p:cNvSpPr>
                <a:spLocks noChangeShapeType="1"/>
              </p:cNvSpPr>
              <p:nvPr/>
            </p:nvSpPr>
            <p:spPr bwMode="auto">
              <a:xfrm>
                <a:off x="2183" y="1650"/>
                <a:ext cx="116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8" name="Line 34"/>
              <p:cNvSpPr>
                <a:spLocks noChangeShapeType="1"/>
              </p:cNvSpPr>
              <p:nvPr/>
            </p:nvSpPr>
            <p:spPr bwMode="auto">
              <a:xfrm>
                <a:off x="2133" y="1674"/>
                <a:ext cx="174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9" name="Oval 35"/>
              <p:cNvSpPr>
                <a:spLocks noChangeArrowheads="1"/>
              </p:cNvSpPr>
              <p:nvPr/>
            </p:nvSpPr>
            <p:spPr bwMode="auto">
              <a:xfrm>
                <a:off x="2069" y="1521"/>
                <a:ext cx="132" cy="145"/>
              </a:xfrm>
              <a:prstGeom prst="ellipse">
                <a:avLst/>
              </a:prstGeom>
              <a:solidFill>
                <a:srgbClr val="8CF4EA"/>
              </a:solidFill>
              <a:ln w="12700">
                <a:solidFill>
                  <a:srgbClr val="3F000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0" name="Line 36"/>
              <p:cNvSpPr>
                <a:spLocks noChangeShapeType="1"/>
              </p:cNvSpPr>
              <p:nvPr/>
            </p:nvSpPr>
            <p:spPr bwMode="auto">
              <a:xfrm flipV="1">
                <a:off x="2052" y="1719"/>
                <a:ext cx="0" cy="1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21" name="Rectangle 37"/>
            <p:cNvSpPr>
              <a:spLocks noChangeArrowheads="1"/>
            </p:cNvSpPr>
            <p:nvPr/>
          </p:nvSpPr>
          <p:spPr bwMode="auto">
            <a:xfrm>
              <a:off x="2006" y="2049"/>
              <a:ext cx="1809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 b="1" dirty="0">
                  <a:solidFill>
                    <a:srgbClr val="3F000B"/>
                  </a:solidFill>
                  <a:latin typeface="Times New Roman" pitchFamily="18" charset="0"/>
                  <a:cs typeface="Times New Roman" pitchFamily="18" charset="0"/>
                </a:rPr>
                <a:t>mass scanning </a:t>
              </a:r>
              <a:r>
                <a:rPr lang="en-US" sz="2400" b="1" dirty="0" smtClean="0">
                  <a:solidFill>
                    <a:srgbClr val="3F000B"/>
                  </a:solidFill>
                  <a:latin typeface="Times New Roman" pitchFamily="18" charset="0"/>
                  <a:cs typeface="Times New Roman" pitchFamily="18" charset="0"/>
                </a:rPr>
                <a:t>mode</a:t>
              </a:r>
            </a:p>
            <a:p>
              <a:pPr eaLnBrk="0" hangingPunct="0"/>
              <a:r>
                <a:rPr lang="en-US" sz="2400" b="1" dirty="0" smtClean="0">
                  <a:solidFill>
                    <a:srgbClr val="3F000B"/>
                  </a:solidFill>
                  <a:latin typeface="Times New Roman" pitchFamily="18" charset="0"/>
                  <a:cs typeface="Times New Roman" pitchFamily="18" charset="0"/>
                </a:rPr>
                <a:t>U/V = const </a:t>
              </a:r>
              <a:endParaRPr lang="en-US" sz="2400" b="1" dirty="0">
                <a:solidFill>
                  <a:srgbClr val="3F000B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" name="Group 38"/>
            <p:cNvGrpSpPr>
              <a:grpSpLocks/>
            </p:cNvGrpSpPr>
            <p:nvPr/>
          </p:nvGrpSpPr>
          <p:grpSpPr bwMode="auto">
            <a:xfrm>
              <a:off x="4592" y="1516"/>
              <a:ext cx="173" cy="136"/>
              <a:chOff x="4592" y="1516"/>
              <a:chExt cx="173" cy="136"/>
            </a:xfrm>
          </p:grpSpPr>
          <p:sp>
            <p:nvSpPr>
              <p:cNvPr id="16423" name="Oval 39"/>
              <p:cNvSpPr>
                <a:spLocks noChangeArrowheads="1"/>
              </p:cNvSpPr>
              <p:nvPr/>
            </p:nvSpPr>
            <p:spPr bwMode="auto">
              <a:xfrm>
                <a:off x="4605" y="1516"/>
                <a:ext cx="135" cy="136"/>
              </a:xfrm>
              <a:prstGeom prst="ellipse">
                <a:avLst/>
              </a:prstGeom>
              <a:solidFill>
                <a:srgbClr val="7FFF00"/>
              </a:solidFill>
              <a:ln w="25400">
                <a:solidFill>
                  <a:srgbClr val="7FFF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4" name="Rectangle 40"/>
              <p:cNvSpPr>
                <a:spLocks noChangeArrowheads="1"/>
              </p:cNvSpPr>
              <p:nvPr/>
            </p:nvSpPr>
            <p:spPr bwMode="auto">
              <a:xfrm>
                <a:off x="4592" y="1525"/>
                <a:ext cx="173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49212" tIns="23812" rIns="49212" bIns="23812">
                <a:spAutoFit/>
              </a:bodyPr>
              <a:lstStyle/>
              <a:p>
                <a:pPr defTabSz="252413" eaLnBrk="0" hangingPunct="0"/>
                <a:r>
                  <a:rPr lang="en-US" sz="1000">
                    <a:solidFill>
                      <a:srgbClr val="3F000B"/>
                    </a:solidFill>
                  </a:rPr>
                  <a:t>m1</a:t>
                </a:r>
              </a:p>
            </p:txBody>
          </p:sp>
        </p:grpSp>
        <p:grpSp>
          <p:nvGrpSpPr>
            <p:cNvPr id="5" name="Group 41"/>
            <p:cNvGrpSpPr>
              <a:grpSpLocks/>
            </p:cNvGrpSpPr>
            <p:nvPr/>
          </p:nvGrpSpPr>
          <p:grpSpPr bwMode="auto">
            <a:xfrm>
              <a:off x="3960" y="1466"/>
              <a:ext cx="280" cy="236"/>
              <a:chOff x="3960" y="1466"/>
              <a:chExt cx="280" cy="236"/>
            </a:xfrm>
          </p:grpSpPr>
          <p:sp>
            <p:nvSpPr>
              <p:cNvPr id="16426" name="Oval 42"/>
              <p:cNvSpPr>
                <a:spLocks noChangeArrowheads="1"/>
              </p:cNvSpPr>
              <p:nvPr/>
            </p:nvSpPr>
            <p:spPr bwMode="auto">
              <a:xfrm>
                <a:off x="3977" y="1466"/>
                <a:ext cx="237" cy="236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7" name="Rectangle 43"/>
              <p:cNvSpPr>
                <a:spLocks noChangeArrowheads="1"/>
              </p:cNvSpPr>
              <p:nvPr/>
            </p:nvSpPr>
            <p:spPr bwMode="auto">
              <a:xfrm>
                <a:off x="3960" y="1487"/>
                <a:ext cx="280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80962" tIns="39688" rIns="80962" bIns="39688">
                <a:spAutoFit/>
              </a:bodyPr>
              <a:lstStyle/>
              <a:p>
                <a:pPr defTabSz="700088" eaLnBrk="0" hangingPunct="0"/>
                <a:r>
                  <a:rPr lang="en-US" sz="1600">
                    <a:solidFill>
                      <a:srgbClr val="3F000B"/>
                    </a:solidFill>
                  </a:rPr>
                  <a:t>m3</a:t>
                </a:r>
              </a:p>
            </p:txBody>
          </p:sp>
        </p:grpSp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3596" y="1442"/>
              <a:ext cx="346" cy="285"/>
              <a:chOff x="3596" y="1442"/>
              <a:chExt cx="346" cy="285"/>
            </a:xfrm>
          </p:grpSpPr>
          <p:sp>
            <p:nvSpPr>
              <p:cNvPr id="16429" name="Oval 45"/>
              <p:cNvSpPr>
                <a:spLocks noChangeArrowheads="1"/>
              </p:cNvSpPr>
              <p:nvPr/>
            </p:nvSpPr>
            <p:spPr bwMode="auto">
              <a:xfrm>
                <a:off x="3615" y="1442"/>
                <a:ext cx="285" cy="285"/>
              </a:xfrm>
              <a:prstGeom prst="ellipse">
                <a:avLst/>
              </a:prstGeom>
              <a:solidFill>
                <a:srgbClr val="FFFF00"/>
              </a:solidFill>
              <a:ln w="25400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30" name="Rectangle 46"/>
              <p:cNvSpPr>
                <a:spLocks noChangeArrowheads="1"/>
              </p:cNvSpPr>
              <p:nvPr/>
            </p:nvSpPr>
            <p:spPr bwMode="auto">
              <a:xfrm>
                <a:off x="3596" y="1468"/>
                <a:ext cx="34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8425" tIns="47625" rIns="98425" bIns="47625">
                <a:spAutoFit/>
              </a:bodyPr>
              <a:lstStyle/>
              <a:p>
                <a:pPr defTabSz="1008063" eaLnBrk="0" hangingPunct="0"/>
                <a:r>
                  <a:rPr lang="en-US" sz="2000">
                    <a:solidFill>
                      <a:srgbClr val="3F000B"/>
                    </a:solidFill>
                  </a:rPr>
                  <a:t>m4</a:t>
                </a:r>
              </a:p>
            </p:txBody>
          </p:sp>
        </p:grpSp>
        <p:grpSp>
          <p:nvGrpSpPr>
            <p:cNvPr id="7" name="Group 47"/>
            <p:cNvGrpSpPr>
              <a:grpSpLocks/>
            </p:cNvGrpSpPr>
            <p:nvPr/>
          </p:nvGrpSpPr>
          <p:grpSpPr bwMode="auto">
            <a:xfrm>
              <a:off x="4276" y="1491"/>
              <a:ext cx="227" cy="186"/>
              <a:chOff x="4276" y="1491"/>
              <a:chExt cx="227" cy="186"/>
            </a:xfrm>
          </p:grpSpPr>
          <p:sp>
            <p:nvSpPr>
              <p:cNvPr id="16432" name="Oval 48"/>
              <p:cNvSpPr>
                <a:spLocks noChangeArrowheads="1"/>
              </p:cNvSpPr>
              <p:nvPr/>
            </p:nvSpPr>
            <p:spPr bwMode="auto">
              <a:xfrm>
                <a:off x="4291" y="1491"/>
                <a:ext cx="186" cy="186"/>
              </a:xfrm>
              <a:prstGeom prst="ellipse">
                <a:avLst/>
              </a:prstGeom>
              <a:solidFill>
                <a:srgbClr val="0000FF"/>
              </a:solidFill>
              <a:ln w="254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33" name="Rectangle 49"/>
              <p:cNvSpPr>
                <a:spLocks noChangeArrowheads="1"/>
              </p:cNvSpPr>
              <p:nvPr/>
            </p:nvSpPr>
            <p:spPr bwMode="auto">
              <a:xfrm>
                <a:off x="4276" y="1506"/>
                <a:ext cx="227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65088" tIns="31750" rIns="65088" bIns="31750">
                <a:spAutoFit/>
              </a:bodyPr>
              <a:lstStyle/>
              <a:p>
                <a:pPr defTabSz="447675" eaLnBrk="0" hangingPunct="0"/>
                <a:r>
                  <a:rPr lang="en-US" sz="1300">
                    <a:solidFill>
                      <a:srgbClr val="3F000B"/>
                    </a:solidFill>
                  </a:rPr>
                  <a:t>m2</a:t>
                </a:r>
              </a:p>
            </p:txBody>
          </p:sp>
        </p:grpSp>
        <p:grpSp>
          <p:nvGrpSpPr>
            <p:cNvPr id="8" name="Group 50"/>
            <p:cNvGrpSpPr>
              <a:grpSpLocks/>
            </p:cNvGrpSpPr>
            <p:nvPr/>
          </p:nvGrpSpPr>
          <p:grpSpPr bwMode="auto">
            <a:xfrm>
              <a:off x="1181" y="1347"/>
              <a:ext cx="644" cy="524"/>
              <a:chOff x="1181" y="1347"/>
              <a:chExt cx="644" cy="524"/>
            </a:xfrm>
          </p:grpSpPr>
          <p:grpSp>
            <p:nvGrpSpPr>
              <p:cNvPr id="9" name="Group 51"/>
              <p:cNvGrpSpPr>
                <a:grpSpLocks/>
              </p:cNvGrpSpPr>
              <p:nvPr/>
            </p:nvGrpSpPr>
            <p:grpSpPr bwMode="auto">
              <a:xfrm>
                <a:off x="1545" y="1635"/>
                <a:ext cx="280" cy="236"/>
                <a:chOff x="1545" y="1635"/>
                <a:chExt cx="280" cy="236"/>
              </a:xfrm>
            </p:grpSpPr>
            <p:sp>
              <p:nvSpPr>
                <p:cNvPr id="16436" name="Oval 52"/>
                <p:cNvSpPr>
                  <a:spLocks noChangeArrowheads="1"/>
                </p:cNvSpPr>
                <p:nvPr/>
              </p:nvSpPr>
              <p:spPr bwMode="auto">
                <a:xfrm>
                  <a:off x="1562" y="1635"/>
                  <a:ext cx="237" cy="236"/>
                </a:xfrm>
                <a:prstGeom prst="ellipse">
                  <a:avLst/>
                </a:prstGeom>
                <a:solidFill>
                  <a:srgbClr val="FF3300"/>
                </a:solidFill>
                <a:ln w="25400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37" name="Rectangle 53"/>
                <p:cNvSpPr>
                  <a:spLocks noChangeArrowheads="1"/>
                </p:cNvSpPr>
                <p:nvPr/>
              </p:nvSpPr>
              <p:spPr bwMode="auto">
                <a:xfrm>
                  <a:off x="1545" y="1656"/>
                  <a:ext cx="280" cy="20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80962" tIns="39688" rIns="80962" bIns="39688">
                  <a:spAutoFit/>
                </a:bodyPr>
                <a:lstStyle/>
                <a:p>
                  <a:pPr defTabSz="700088" eaLnBrk="0" hangingPunct="0"/>
                  <a:r>
                    <a:rPr lang="en-US" sz="1600">
                      <a:solidFill>
                        <a:srgbClr val="3F000B"/>
                      </a:solidFill>
                    </a:rPr>
                    <a:t>m3</a:t>
                  </a:r>
                </a:p>
              </p:txBody>
            </p:sp>
          </p:grpSp>
          <p:grpSp>
            <p:nvGrpSpPr>
              <p:cNvPr id="10" name="Group 54"/>
              <p:cNvGrpSpPr>
                <a:grpSpLocks/>
              </p:cNvGrpSpPr>
              <p:nvPr/>
            </p:nvGrpSpPr>
            <p:grpSpPr bwMode="auto">
              <a:xfrm>
                <a:off x="1545" y="1347"/>
                <a:ext cx="173" cy="136"/>
                <a:chOff x="1545" y="1347"/>
                <a:chExt cx="173" cy="136"/>
              </a:xfrm>
            </p:grpSpPr>
            <p:sp>
              <p:nvSpPr>
                <p:cNvPr id="16439" name="Oval 55"/>
                <p:cNvSpPr>
                  <a:spLocks noChangeArrowheads="1"/>
                </p:cNvSpPr>
                <p:nvPr/>
              </p:nvSpPr>
              <p:spPr bwMode="auto">
                <a:xfrm>
                  <a:off x="1558" y="1347"/>
                  <a:ext cx="135" cy="136"/>
                </a:xfrm>
                <a:prstGeom prst="ellipse">
                  <a:avLst/>
                </a:prstGeom>
                <a:solidFill>
                  <a:srgbClr val="7FFF00"/>
                </a:solidFill>
                <a:ln w="25400">
                  <a:solidFill>
                    <a:srgbClr val="7FFF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40" name="Rectangle 56"/>
                <p:cNvSpPr>
                  <a:spLocks noChangeArrowheads="1"/>
                </p:cNvSpPr>
                <p:nvPr/>
              </p:nvSpPr>
              <p:spPr bwMode="auto">
                <a:xfrm>
                  <a:off x="1545" y="1356"/>
                  <a:ext cx="173" cy="12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49212" tIns="23812" rIns="49212" bIns="23812">
                  <a:spAutoFit/>
                </a:bodyPr>
                <a:lstStyle/>
                <a:p>
                  <a:pPr defTabSz="252413" eaLnBrk="0" hangingPunct="0"/>
                  <a:r>
                    <a:rPr lang="en-US" sz="1000">
                      <a:solidFill>
                        <a:srgbClr val="3F000B"/>
                      </a:solidFill>
                    </a:rPr>
                    <a:t>m1</a:t>
                  </a:r>
                </a:p>
              </p:txBody>
            </p:sp>
          </p:grpSp>
          <p:grpSp>
            <p:nvGrpSpPr>
              <p:cNvPr id="11" name="Group 57"/>
              <p:cNvGrpSpPr>
                <a:grpSpLocks/>
              </p:cNvGrpSpPr>
              <p:nvPr/>
            </p:nvGrpSpPr>
            <p:grpSpPr bwMode="auto">
              <a:xfrm>
                <a:off x="1181" y="1585"/>
                <a:ext cx="346" cy="286"/>
                <a:chOff x="1181" y="1585"/>
                <a:chExt cx="346" cy="286"/>
              </a:xfrm>
            </p:grpSpPr>
            <p:sp>
              <p:nvSpPr>
                <p:cNvPr id="16442" name="Oval 58"/>
                <p:cNvSpPr>
                  <a:spLocks noChangeArrowheads="1"/>
                </p:cNvSpPr>
                <p:nvPr/>
              </p:nvSpPr>
              <p:spPr bwMode="auto">
                <a:xfrm>
                  <a:off x="1200" y="1585"/>
                  <a:ext cx="285" cy="286"/>
                </a:xfrm>
                <a:prstGeom prst="ellipse">
                  <a:avLst/>
                </a:prstGeom>
                <a:solidFill>
                  <a:srgbClr val="FFFF00"/>
                </a:solidFill>
                <a:ln w="25400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43" name="Rectangle 59"/>
                <p:cNvSpPr>
                  <a:spLocks noChangeArrowheads="1"/>
                </p:cNvSpPr>
                <p:nvPr/>
              </p:nvSpPr>
              <p:spPr bwMode="auto">
                <a:xfrm>
                  <a:off x="1181" y="1612"/>
                  <a:ext cx="34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8425" tIns="47625" rIns="98425" bIns="47625">
                  <a:spAutoFit/>
                </a:bodyPr>
                <a:lstStyle/>
                <a:p>
                  <a:pPr defTabSz="1008063" eaLnBrk="0" hangingPunct="0"/>
                  <a:r>
                    <a:rPr lang="en-US" sz="2000">
                      <a:solidFill>
                        <a:srgbClr val="3F000B"/>
                      </a:solidFill>
                    </a:rPr>
                    <a:t>m4</a:t>
                  </a:r>
                </a:p>
              </p:txBody>
            </p:sp>
          </p:grpSp>
          <p:grpSp>
            <p:nvGrpSpPr>
              <p:cNvPr id="12" name="Group 60"/>
              <p:cNvGrpSpPr>
                <a:grpSpLocks/>
              </p:cNvGrpSpPr>
              <p:nvPr/>
            </p:nvGrpSpPr>
            <p:grpSpPr bwMode="auto">
              <a:xfrm>
                <a:off x="1229" y="1347"/>
                <a:ext cx="227" cy="186"/>
                <a:chOff x="1229" y="1347"/>
                <a:chExt cx="227" cy="186"/>
              </a:xfrm>
            </p:grpSpPr>
            <p:sp>
              <p:nvSpPr>
                <p:cNvPr id="16445" name="Oval 61"/>
                <p:cNvSpPr>
                  <a:spLocks noChangeArrowheads="1"/>
                </p:cNvSpPr>
                <p:nvPr/>
              </p:nvSpPr>
              <p:spPr bwMode="auto">
                <a:xfrm>
                  <a:off x="1244" y="1347"/>
                  <a:ext cx="186" cy="186"/>
                </a:xfrm>
                <a:prstGeom prst="ellipse">
                  <a:avLst/>
                </a:prstGeom>
                <a:solidFill>
                  <a:srgbClr val="0000FF"/>
                </a:solidFill>
                <a:ln w="25400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46" name="Rectangle 62"/>
                <p:cNvSpPr>
                  <a:spLocks noChangeArrowheads="1"/>
                </p:cNvSpPr>
                <p:nvPr/>
              </p:nvSpPr>
              <p:spPr bwMode="auto">
                <a:xfrm>
                  <a:off x="1229" y="1362"/>
                  <a:ext cx="227" cy="1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65088" tIns="31750" rIns="65088" bIns="31750">
                  <a:spAutoFit/>
                </a:bodyPr>
                <a:lstStyle/>
                <a:p>
                  <a:pPr defTabSz="447675" eaLnBrk="0" hangingPunct="0"/>
                  <a:r>
                    <a:rPr lang="en-US" sz="1300">
                      <a:solidFill>
                        <a:srgbClr val="3F000B"/>
                      </a:solidFill>
                    </a:rPr>
                    <a:t>m2</a:t>
                  </a:r>
                </a:p>
              </p:txBody>
            </p:sp>
          </p:grpSp>
        </p:grpSp>
      </p:grpSp>
      <p:grpSp>
        <p:nvGrpSpPr>
          <p:cNvPr id="13" name="Group 63"/>
          <p:cNvGrpSpPr>
            <a:grpSpLocks/>
          </p:cNvGrpSpPr>
          <p:nvPr/>
        </p:nvGrpSpPr>
        <p:grpSpPr bwMode="auto">
          <a:xfrm>
            <a:off x="1981200" y="4114802"/>
            <a:ext cx="5732463" cy="2146301"/>
            <a:chOff x="1277" y="2757"/>
            <a:chExt cx="3610" cy="1352"/>
          </a:xfrm>
        </p:grpSpPr>
        <p:sp>
          <p:nvSpPr>
            <p:cNvPr id="16448" name="Rectangle 64"/>
            <p:cNvSpPr>
              <a:spLocks noChangeArrowheads="1"/>
            </p:cNvSpPr>
            <p:nvPr/>
          </p:nvSpPr>
          <p:spPr bwMode="auto">
            <a:xfrm>
              <a:off x="1718" y="3585"/>
              <a:ext cx="2654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 b="1" dirty="0">
                  <a:solidFill>
                    <a:srgbClr val="3F000B"/>
                  </a:solidFill>
                  <a:latin typeface="Times New Roman" pitchFamily="18" charset="0"/>
                  <a:cs typeface="Times New Roman" pitchFamily="18" charset="0"/>
                </a:rPr>
                <a:t>single mass transmission </a:t>
              </a:r>
              <a:r>
                <a:rPr lang="en-US" sz="2400" b="1" dirty="0" smtClean="0">
                  <a:solidFill>
                    <a:srgbClr val="3F000B"/>
                  </a:solidFill>
                  <a:latin typeface="Times New Roman" pitchFamily="18" charset="0"/>
                  <a:cs typeface="Times New Roman" pitchFamily="18" charset="0"/>
                </a:rPr>
                <a:t>mode</a:t>
              </a:r>
            </a:p>
            <a:p>
              <a:pPr eaLnBrk="0" hangingPunct="0"/>
              <a:r>
                <a:rPr lang="en-US" sz="2400" b="1" dirty="0" err="1" smtClean="0">
                  <a:solidFill>
                    <a:srgbClr val="3F000B"/>
                  </a:solidFill>
                  <a:latin typeface="Times New Roman" pitchFamily="18" charset="0"/>
                  <a:cs typeface="Times New Roman" pitchFamily="18" charset="0"/>
                </a:rPr>
                <a:t>U,V</a:t>
              </a:r>
              <a:r>
                <a:rPr lang="en-US" sz="2400" b="1" dirty="0" smtClean="0">
                  <a:solidFill>
                    <a:srgbClr val="3F000B"/>
                  </a:solidFill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en-US" sz="2400" b="1" dirty="0" err="1" smtClean="0">
                  <a:solidFill>
                    <a:srgbClr val="3F000B"/>
                  </a:solidFill>
                  <a:latin typeface="Times New Roman" pitchFamily="18" charset="0"/>
                  <a:cs typeface="Times New Roman" pitchFamily="18" charset="0"/>
                </a:rPr>
                <a:t>const,thay</a:t>
              </a:r>
              <a:r>
                <a:rPr lang="en-US" sz="2400" b="1" dirty="0" smtClean="0">
                  <a:solidFill>
                    <a:srgbClr val="3F000B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3F000B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2400" b="1" dirty="0" smtClean="0">
                  <a:solidFill>
                    <a:srgbClr val="3F000B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sz="2400" b="1" dirty="0" smtClean="0">
                  <a:solidFill>
                    <a:srgbClr val="3F000B"/>
                  </a:solidFill>
                  <a:latin typeface="Times New Roman" pitchFamily="18" charset="0"/>
                  <a:cs typeface="Times New Roman" pitchFamily="18" charset="0"/>
                </a:rPr>
                <a:t>ω</a:t>
              </a:r>
              <a:endParaRPr lang="en-US" sz="2400" b="1" dirty="0">
                <a:solidFill>
                  <a:srgbClr val="3F000B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4" name="Group 65"/>
            <p:cNvGrpSpPr>
              <a:grpSpLocks/>
            </p:cNvGrpSpPr>
            <p:nvPr/>
          </p:nvGrpSpPr>
          <p:grpSpPr bwMode="auto">
            <a:xfrm>
              <a:off x="2148" y="2757"/>
              <a:ext cx="1278" cy="673"/>
              <a:chOff x="2148" y="2757"/>
              <a:chExt cx="1278" cy="673"/>
            </a:xfrm>
          </p:grpSpPr>
          <p:sp>
            <p:nvSpPr>
              <p:cNvPr id="16450" name="Line 66"/>
              <p:cNvSpPr>
                <a:spLocks noChangeShapeType="1"/>
              </p:cNvSpPr>
              <p:nvPr/>
            </p:nvSpPr>
            <p:spPr bwMode="auto">
              <a:xfrm>
                <a:off x="2403" y="3284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1" name="Line 67"/>
              <p:cNvSpPr>
                <a:spLocks noChangeShapeType="1"/>
              </p:cNvSpPr>
              <p:nvPr/>
            </p:nvSpPr>
            <p:spPr bwMode="auto">
              <a:xfrm>
                <a:off x="2460" y="3308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2" name="Line 68"/>
              <p:cNvSpPr>
                <a:spLocks noChangeShapeType="1"/>
              </p:cNvSpPr>
              <p:nvPr/>
            </p:nvSpPr>
            <p:spPr bwMode="auto">
              <a:xfrm>
                <a:off x="2469" y="3333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3" name="Line 69"/>
              <p:cNvSpPr>
                <a:spLocks noChangeShapeType="1"/>
              </p:cNvSpPr>
              <p:nvPr/>
            </p:nvSpPr>
            <p:spPr bwMode="auto">
              <a:xfrm>
                <a:off x="2477" y="3357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4" name="Line 70"/>
              <p:cNvSpPr>
                <a:spLocks noChangeShapeType="1"/>
              </p:cNvSpPr>
              <p:nvPr/>
            </p:nvSpPr>
            <p:spPr bwMode="auto">
              <a:xfrm>
                <a:off x="2469" y="3390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5" name="Line 71"/>
              <p:cNvSpPr>
                <a:spLocks noChangeShapeType="1"/>
              </p:cNvSpPr>
              <p:nvPr/>
            </p:nvSpPr>
            <p:spPr bwMode="auto">
              <a:xfrm>
                <a:off x="2460" y="3414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6" name="Line 72"/>
              <p:cNvSpPr>
                <a:spLocks noChangeShapeType="1"/>
              </p:cNvSpPr>
              <p:nvPr/>
            </p:nvSpPr>
            <p:spPr bwMode="auto">
              <a:xfrm>
                <a:off x="2394" y="3430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7" name="Oval 73"/>
              <p:cNvSpPr>
                <a:spLocks noChangeArrowheads="1"/>
              </p:cNvSpPr>
              <p:nvPr/>
            </p:nvSpPr>
            <p:spPr bwMode="auto">
              <a:xfrm>
                <a:off x="2331" y="3283"/>
                <a:ext cx="134" cy="147"/>
              </a:xfrm>
              <a:prstGeom prst="ellipse">
                <a:avLst/>
              </a:prstGeom>
              <a:solidFill>
                <a:srgbClr val="8CF4EA"/>
              </a:solidFill>
              <a:ln w="12700">
                <a:solidFill>
                  <a:srgbClr val="3F000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8" name="Line 74"/>
              <p:cNvSpPr>
                <a:spLocks noChangeShapeType="1"/>
              </p:cNvSpPr>
              <p:nvPr/>
            </p:nvSpPr>
            <p:spPr bwMode="auto">
              <a:xfrm>
                <a:off x="2502" y="3017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9" name="Line 75"/>
              <p:cNvSpPr>
                <a:spLocks noChangeShapeType="1"/>
              </p:cNvSpPr>
              <p:nvPr/>
            </p:nvSpPr>
            <p:spPr bwMode="auto">
              <a:xfrm>
                <a:off x="2560" y="3041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0" name="Line 76"/>
              <p:cNvSpPr>
                <a:spLocks noChangeShapeType="1"/>
              </p:cNvSpPr>
              <p:nvPr/>
            </p:nvSpPr>
            <p:spPr bwMode="auto">
              <a:xfrm>
                <a:off x="2568" y="3065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1" name="Line 77"/>
              <p:cNvSpPr>
                <a:spLocks noChangeShapeType="1"/>
              </p:cNvSpPr>
              <p:nvPr/>
            </p:nvSpPr>
            <p:spPr bwMode="auto">
              <a:xfrm>
                <a:off x="2577" y="3097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2" name="Line 78"/>
              <p:cNvSpPr>
                <a:spLocks noChangeShapeType="1"/>
              </p:cNvSpPr>
              <p:nvPr/>
            </p:nvSpPr>
            <p:spPr bwMode="auto">
              <a:xfrm>
                <a:off x="2577" y="3131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3" name="Line 79"/>
              <p:cNvSpPr>
                <a:spLocks noChangeShapeType="1"/>
              </p:cNvSpPr>
              <p:nvPr/>
            </p:nvSpPr>
            <p:spPr bwMode="auto">
              <a:xfrm>
                <a:off x="2560" y="3145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4" name="Line 80"/>
              <p:cNvSpPr>
                <a:spLocks noChangeShapeType="1"/>
              </p:cNvSpPr>
              <p:nvPr/>
            </p:nvSpPr>
            <p:spPr bwMode="auto">
              <a:xfrm>
                <a:off x="2493" y="3170"/>
                <a:ext cx="848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5" name="Oval 81"/>
              <p:cNvSpPr>
                <a:spLocks noChangeArrowheads="1"/>
              </p:cNvSpPr>
              <p:nvPr/>
            </p:nvSpPr>
            <p:spPr bwMode="auto">
              <a:xfrm>
                <a:off x="2432" y="3017"/>
                <a:ext cx="132" cy="146"/>
              </a:xfrm>
              <a:prstGeom prst="ellipse">
                <a:avLst/>
              </a:prstGeom>
              <a:solidFill>
                <a:srgbClr val="8CF4EA"/>
              </a:solidFill>
              <a:ln w="12700">
                <a:solidFill>
                  <a:srgbClr val="3F000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6" name="Line 82"/>
              <p:cNvSpPr>
                <a:spLocks noChangeShapeType="1"/>
              </p:cNvSpPr>
              <p:nvPr/>
            </p:nvSpPr>
            <p:spPr bwMode="auto">
              <a:xfrm>
                <a:off x="2403" y="2757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7" name="Line 83"/>
              <p:cNvSpPr>
                <a:spLocks noChangeShapeType="1"/>
              </p:cNvSpPr>
              <p:nvPr/>
            </p:nvSpPr>
            <p:spPr bwMode="auto">
              <a:xfrm>
                <a:off x="2460" y="2781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8" name="Line 84"/>
              <p:cNvSpPr>
                <a:spLocks noChangeShapeType="1"/>
              </p:cNvSpPr>
              <p:nvPr/>
            </p:nvSpPr>
            <p:spPr bwMode="auto">
              <a:xfrm>
                <a:off x="2469" y="2806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9" name="Line 85"/>
              <p:cNvSpPr>
                <a:spLocks noChangeShapeType="1"/>
              </p:cNvSpPr>
              <p:nvPr/>
            </p:nvSpPr>
            <p:spPr bwMode="auto">
              <a:xfrm>
                <a:off x="2477" y="2829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0" name="Line 86"/>
              <p:cNvSpPr>
                <a:spLocks noChangeShapeType="1"/>
              </p:cNvSpPr>
              <p:nvPr/>
            </p:nvSpPr>
            <p:spPr bwMode="auto">
              <a:xfrm>
                <a:off x="2469" y="2863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1" name="Line 87"/>
              <p:cNvSpPr>
                <a:spLocks noChangeShapeType="1"/>
              </p:cNvSpPr>
              <p:nvPr/>
            </p:nvSpPr>
            <p:spPr bwMode="auto">
              <a:xfrm>
                <a:off x="2452" y="2888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2" name="Line 88"/>
              <p:cNvSpPr>
                <a:spLocks noChangeShapeType="1"/>
              </p:cNvSpPr>
              <p:nvPr/>
            </p:nvSpPr>
            <p:spPr bwMode="auto">
              <a:xfrm>
                <a:off x="2394" y="2902"/>
                <a:ext cx="849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3" name="Oval 89"/>
              <p:cNvSpPr>
                <a:spLocks noChangeArrowheads="1"/>
              </p:cNvSpPr>
              <p:nvPr/>
            </p:nvSpPr>
            <p:spPr bwMode="auto">
              <a:xfrm>
                <a:off x="2331" y="2758"/>
                <a:ext cx="134" cy="145"/>
              </a:xfrm>
              <a:prstGeom prst="ellipse">
                <a:avLst/>
              </a:prstGeom>
              <a:solidFill>
                <a:srgbClr val="8CF4EA"/>
              </a:solidFill>
              <a:ln w="12700">
                <a:solidFill>
                  <a:srgbClr val="3F000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4" name="Line 90"/>
              <p:cNvSpPr>
                <a:spLocks noChangeShapeType="1"/>
              </p:cNvSpPr>
              <p:nvPr/>
            </p:nvSpPr>
            <p:spPr bwMode="auto">
              <a:xfrm>
                <a:off x="2234" y="3017"/>
                <a:ext cx="193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5" name="Line 91"/>
              <p:cNvSpPr>
                <a:spLocks noChangeShapeType="1"/>
              </p:cNvSpPr>
              <p:nvPr/>
            </p:nvSpPr>
            <p:spPr bwMode="auto">
              <a:xfrm>
                <a:off x="2296" y="3041"/>
                <a:ext cx="116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6" name="Line 92"/>
              <p:cNvSpPr>
                <a:spLocks noChangeShapeType="1"/>
              </p:cNvSpPr>
              <p:nvPr/>
            </p:nvSpPr>
            <p:spPr bwMode="auto">
              <a:xfrm>
                <a:off x="2301" y="3057"/>
                <a:ext cx="102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7" name="Line 93"/>
              <p:cNvSpPr>
                <a:spLocks noChangeShapeType="1"/>
              </p:cNvSpPr>
              <p:nvPr/>
            </p:nvSpPr>
            <p:spPr bwMode="auto">
              <a:xfrm>
                <a:off x="2310" y="3082"/>
                <a:ext cx="83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8" name="Line 94"/>
              <p:cNvSpPr>
                <a:spLocks noChangeShapeType="1"/>
              </p:cNvSpPr>
              <p:nvPr/>
            </p:nvSpPr>
            <p:spPr bwMode="auto">
              <a:xfrm>
                <a:off x="2301" y="3114"/>
                <a:ext cx="93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9" name="Line 95"/>
              <p:cNvSpPr>
                <a:spLocks noChangeShapeType="1"/>
              </p:cNvSpPr>
              <p:nvPr/>
            </p:nvSpPr>
            <p:spPr bwMode="auto">
              <a:xfrm>
                <a:off x="2279" y="3138"/>
                <a:ext cx="116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80" name="Line 96"/>
              <p:cNvSpPr>
                <a:spLocks noChangeShapeType="1"/>
              </p:cNvSpPr>
              <p:nvPr/>
            </p:nvSpPr>
            <p:spPr bwMode="auto">
              <a:xfrm>
                <a:off x="2229" y="3162"/>
                <a:ext cx="174" cy="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81" name="Oval 97"/>
              <p:cNvSpPr>
                <a:spLocks noChangeArrowheads="1"/>
              </p:cNvSpPr>
              <p:nvPr/>
            </p:nvSpPr>
            <p:spPr bwMode="auto">
              <a:xfrm>
                <a:off x="2165" y="3009"/>
                <a:ext cx="132" cy="145"/>
              </a:xfrm>
              <a:prstGeom prst="ellipse">
                <a:avLst/>
              </a:prstGeom>
              <a:solidFill>
                <a:srgbClr val="8CF4EA"/>
              </a:solidFill>
              <a:ln w="12700">
                <a:solidFill>
                  <a:srgbClr val="3F000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82" name="Line 98"/>
              <p:cNvSpPr>
                <a:spLocks noChangeShapeType="1"/>
              </p:cNvSpPr>
              <p:nvPr/>
            </p:nvSpPr>
            <p:spPr bwMode="auto">
              <a:xfrm flipV="1">
                <a:off x="2148" y="3207"/>
                <a:ext cx="0" cy="10"/>
              </a:xfrm>
              <a:prstGeom prst="line">
                <a:avLst/>
              </a:prstGeom>
              <a:noFill/>
              <a:ln w="12700">
                <a:solidFill>
                  <a:srgbClr val="3F000B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" name="Group 99"/>
            <p:cNvGrpSpPr>
              <a:grpSpLocks/>
            </p:cNvGrpSpPr>
            <p:nvPr/>
          </p:nvGrpSpPr>
          <p:grpSpPr bwMode="auto">
            <a:xfrm>
              <a:off x="3700" y="3027"/>
              <a:ext cx="1187" cy="186"/>
              <a:chOff x="3700" y="3027"/>
              <a:chExt cx="1187" cy="186"/>
            </a:xfrm>
          </p:grpSpPr>
          <p:grpSp>
            <p:nvGrpSpPr>
              <p:cNvPr id="16" name="Group 100"/>
              <p:cNvGrpSpPr>
                <a:grpSpLocks/>
              </p:cNvGrpSpPr>
              <p:nvPr/>
            </p:nvGrpSpPr>
            <p:grpSpPr bwMode="auto">
              <a:xfrm>
                <a:off x="3700" y="3027"/>
                <a:ext cx="227" cy="186"/>
                <a:chOff x="3700" y="3027"/>
                <a:chExt cx="227" cy="186"/>
              </a:xfrm>
            </p:grpSpPr>
            <p:sp>
              <p:nvSpPr>
                <p:cNvPr id="16485" name="Oval 101"/>
                <p:cNvSpPr>
                  <a:spLocks noChangeArrowheads="1"/>
                </p:cNvSpPr>
                <p:nvPr/>
              </p:nvSpPr>
              <p:spPr bwMode="auto">
                <a:xfrm>
                  <a:off x="3715" y="3027"/>
                  <a:ext cx="186" cy="186"/>
                </a:xfrm>
                <a:prstGeom prst="ellipse">
                  <a:avLst/>
                </a:prstGeom>
                <a:solidFill>
                  <a:srgbClr val="0000FF"/>
                </a:solidFill>
                <a:ln w="25400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86" name="Rectangle 102"/>
                <p:cNvSpPr>
                  <a:spLocks noChangeArrowheads="1"/>
                </p:cNvSpPr>
                <p:nvPr/>
              </p:nvSpPr>
              <p:spPr bwMode="auto">
                <a:xfrm>
                  <a:off x="3700" y="3042"/>
                  <a:ext cx="227" cy="1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65088" tIns="31750" rIns="65088" bIns="31750">
                  <a:spAutoFit/>
                </a:bodyPr>
                <a:lstStyle/>
                <a:p>
                  <a:pPr defTabSz="447675" eaLnBrk="0" hangingPunct="0"/>
                  <a:r>
                    <a:rPr lang="en-US" sz="1300">
                      <a:solidFill>
                        <a:srgbClr val="3F000B"/>
                      </a:solidFill>
                    </a:rPr>
                    <a:t>m2</a:t>
                  </a:r>
                </a:p>
              </p:txBody>
            </p:sp>
          </p:grpSp>
          <p:grpSp>
            <p:nvGrpSpPr>
              <p:cNvPr id="17" name="Group 103"/>
              <p:cNvGrpSpPr>
                <a:grpSpLocks/>
              </p:cNvGrpSpPr>
              <p:nvPr/>
            </p:nvGrpSpPr>
            <p:grpSpPr bwMode="auto">
              <a:xfrm>
                <a:off x="3988" y="3027"/>
                <a:ext cx="227" cy="186"/>
                <a:chOff x="3988" y="3027"/>
                <a:chExt cx="227" cy="186"/>
              </a:xfrm>
            </p:grpSpPr>
            <p:sp>
              <p:nvSpPr>
                <p:cNvPr id="16488" name="Oval 104"/>
                <p:cNvSpPr>
                  <a:spLocks noChangeArrowheads="1"/>
                </p:cNvSpPr>
                <p:nvPr/>
              </p:nvSpPr>
              <p:spPr bwMode="auto">
                <a:xfrm>
                  <a:off x="4003" y="3027"/>
                  <a:ext cx="186" cy="186"/>
                </a:xfrm>
                <a:prstGeom prst="ellipse">
                  <a:avLst/>
                </a:prstGeom>
                <a:solidFill>
                  <a:srgbClr val="0000FF"/>
                </a:solidFill>
                <a:ln w="25400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89" name="Rectangle 105"/>
                <p:cNvSpPr>
                  <a:spLocks noChangeArrowheads="1"/>
                </p:cNvSpPr>
                <p:nvPr/>
              </p:nvSpPr>
              <p:spPr bwMode="auto">
                <a:xfrm>
                  <a:off x="3988" y="3042"/>
                  <a:ext cx="227" cy="1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65088" tIns="31750" rIns="65088" bIns="31750">
                  <a:spAutoFit/>
                </a:bodyPr>
                <a:lstStyle/>
                <a:p>
                  <a:pPr defTabSz="447675" eaLnBrk="0" hangingPunct="0"/>
                  <a:r>
                    <a:rPr lang="en-US" sz="1300">
                      <a:solidFill>
                        <a:srgbClr val="3F000B"/>
                      </a:solidFill>
                    </a:rPr>
                    <a:t>m2</a:t>
                  </a:r>
                </a:p>
              </p:txBody>
            </p:sp>
          </p:grpSp>
          <p:grpSp>
            <p:nvGrpSpPr>
              <p:cNvPr id="18" name="Group 106"/>
              <p:cNvGrpSpPr>
                <a:grpSpLocks/>
              </p:cNvGrpSpPr>
              <p:nvPr/>
            </p:nvGrpSpPr>
            <p:grpSpPr bwMode="auto">
              <a:xfrm>
                <a:off x="4324" y="3027"/>
                <a:ext cx="227" cy="186"/>
                <a:chOff x="4324" y="3027"/>
                <a:chExt cx="227" cy="186"/>
              </a:xfrm>
            </p:grpSpPr>
            <p:sp>
              <p:nvSpPr>
                <p:cNvPr id="16491" name="Oval 107"/>
                <p:cNvSpPr>
                  <a:spLocks noChangeArrowheads="1"/>
                </p:cNvSpPr>
                <p:nvPr/>
              </p:nvSpPr>
              <p:spPr bwMode="auto">
                <a:xfrm>
                  <a:off x="4339" y="3027"/>
                  <a:ext cx="186" cy="186"/>
                </a:xfrm>
                <a:prstGeom prst="ellipse">
                  <a:avLst/>
                </a:prstGeom>
                <a:solidFill>
                  <a:srgbClr val="0000FF"/>
                </a:solidFill>
                <a:ln w="25400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2" name="Rectangle 108"/>
                <p:cNvSpPr>
                  <a:spLocks noChangeArrowheads="1"/>
                </p:cNvSpPr>
                <p:nvPr/>
              </p:nvSpPr>
              <p:spPr bwMode="auto">
                <a:xfrm>
                  <a:off x="4324" y="3042"/>
                  <a:ext cx="227" cy="1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65088" tIns="31750" rIns="65088" bIns="31750">
                  <a:spAutoFit/>
                </a:bodyPr>
                <a:lstStyle/>
                <a:p>
                  <a:pPr defTabSz="447675" eaLnBrk="0" hangingPunct="0"/>
                  <a:r>
                    <a:rPr lang="en-US" sz="1300">
                      <a:solidFill>
                        <a:srgbClr val="3F000B"/>
                      </a:solidFill>
                    </a:rPr>
                    <a:t>m2</a:t>
                  </a:r>
                </a:p>
              </p:txBody>
            </p:sp>
          </p:grpSp>
          <p:grpSp>
            <p:nvGrpSpPr>
              <p:cNvPr id="19" name="Group 109"/>
              <p:cNvGrpSpPr>
                <a:grpSpLocks/>
              </p:cNvGrpSpPr>
              <p:nvPr/>
            </p:nvGrpSpPr>
            <p:grpSpPr bwMode="auto">
              <a:xfrm>
                <a:off x="4660" y="3027"/>
                <a:ext cx="227" cy="186"/>
                <a:chOff x="4660" y="3027"/>
                <a:chExt cx="227" cy="186"/>
              </a:xfrm>
            </p:grpSpPr>
            <p:sp>
              <p:nvSpPr>
                <p:cNvPr id="16494" name="Oval 110"/>
                <p:cNvSpPr>
                  <a:spLocks noChangeArrowheads="1"/>
                </p:cNvSpPr>
                <p:nvPr/>
              </p:nvSpPr>
              <p:spPr bwMode="auto">
                <a:xfrm>
                  <a:off x="4675" y="3027"/>
                  <a:ext cx="186" cy="186"/>
                </a:xfrm>
                <a:prstGeom prst="ellipse">
                  <a:avLst/>
                </a:prstGeom>
                <a:solidFill>
                  <a:srgbClr val="0000FF"/>
                </a:solidFill>
                <a:ln w="25400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5" name="Rectangle 111"/>
                <p:cNvSpPr>
                  <a:spLocks noChangeArrowheads="1"/>
                </p:cNvSpPr>
                <p:nvPr/>
              </p:nvSpPr>
              <p:spPr bwMode="auto">
                <a:xfrm>
                  <a:off x="4660" y="3042"/>
                  <a:ext cx="227" cy="1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65088" tIns="31750" rIns="65088" bIns="31750">
                  <a:spAutoFit/>
                </a:bodyPr>
                <a:lstStyle/>
                <a:p>
                  <a:pPr defTabSz="447675" eaLnBrk="0" hangingPunct="0"/>
                  <a:r>
                    <a:rPr lang="en-US" sz="1300">
                      <a:solidFill>
                        <a:srgbClr val="3F000B"/>
                      </a:solidFill>
                    </a:rPr>
                    <a:t>m2</a:t>
                  </a:r>
                </a:p>
              </p:txBody>
            </p:sp>
          </p:grpSp>
        </p:grpSp>
        <p:grpSp>
          <p:nvGrpSpPr>
            <p:cNvPr id="20" name="Group 112"/>
            <p:cNvGrpSpPr>
              <a:grpSpLocks/>
            </p:cNvGrpSpPr>
            <p:nvPr/>
          </p:nvGrpSpPr>
          <p:grpSpPr bwMode="auto">
            <a:xfrm>
              <a:off x="1277" y="2787"/>
              <a:ext cx="644" cy="524"/>
              <a:chOff x="1277" y="2787"/>
              <a:chExt cx="644" cy="524"/>
            </a:xfrm>
          </p:grpSpPr>
          <p:grpSp>
            <p:nvGrpSpPr>
              <p:cNvPr id="21" name="Group 113"/>
              <p:cNvGrpSpPr>
                <a:grpSpLocks/>
              </p:cNvGrpSpPr>
              <p:nvPr/>
            </p:nvGrpSpPr>
            <p:grpSpPr bwMode="auto">
              <a:xfrm>
                <a:off x="1641" y="3075"/>
                <a:ext cx="280" cy="236"/>
                <a:chOff x="1641" y="3075"/>
                <a:chExt cx="280" cy="236"/>
              </a:xfrm>
            </p:grpSpPr>
            <p:sp>
              <p:nvSpPr>
                <p:cNvPr id="16498" name="Oval 114"/>
                <p:cNvSpPr>
                  <a:spLocks noChangeArrowheads="1"/>
                </p:cNvSpPr>
                <p:nvPr/>
              </p:nvSpPr>
              <p:spPr bwMode="auto">
                <a:xfrm>
                  <a:off x="1658" y="3075"/>
                  <a:ext cx="237" cy="236"/>
                </a:xfrm>
                <a:prstGeom prst="ellipse">
                  <a:avLst/>
                </a:prstGeom>
                <a:solidFill>
                  <a:srgbClr val="FF3300"/>
                </a:solidFill>
                <a:ln w="25400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9" name="Rectangle 115"/>
                <p:cNvSpPr>
                  <a:spLocks noChangeArrowheads="1"/>
                </p:cNvSpPr>
                <p:nvPr/>
              </p:nvSpPr>
              <p:spPr bwMode="auto">
                <a:xfrm>
                  <a:off x="1641" y="3096"/>
                  <a:ext cx="280" cy="20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80962" tIns="39688" rIns="80962" bIns="39688">
                  <a:spAutoFit/>
                </a:bodyPr>
                <a:lstStyle/>
                <a:p>
                  <a:pPr defTabSz="700088" eaLnBrk="0" hangingPunct="0"/>
                  <a:r>
                    <a:rPr lang="en-US" sz="1600">
                      <a:solidFill>
                        <a:srgbClr val="3F000B"/>
                      </a:solidFill>
                    </a:rPr>
                    <a:t>m3</a:t>
                  </a:r>
                </a:p>
              </p:txBody>
            </p:sp>
          </p:grpSp>
          <p:grpSp>
            <p:nvGrpSpPr>
              <p:cNvPr id="22" name="Group 116"/>
              <p:cNvGrpSpPr>
                <a:grpSpLocks/>
              </p:cNvGrpSpPr>
              <p:nvPr/>
            </p:nvGrpSpPr>
            <p:grpSpPr bwMode="auto">
              <a:xfrm>
                <a:off x="1641" y="2787"/>
                <a:ext cx="173" cy="136"/>
                <a:chOff x="1641" y="2787"/>
                <a:chExt cx="173" cy="136"/>
              </a:xfrm>
            </p:grpSpPr>
            <p:sp>
              <p:nvSpPr>
                <p:cNvPr id="16501" name="Oval 117"/>
                <p:cNvSpPr>
                  <a:spLocks noChangeArrowheads="1"/>
                </p:cNvSpPr>
                <p:nvPr/>
              </p:nvSpPr>
              <p:spPr bwMode="auto">
                <a:xfrm>
                  <a:off x="1654" y="2787"/>
                  <a:ext cx="135" cy="136"/>
                </a:xfrm>
                <a:prstGeom prst="ellipse">
                  <a:avLst/>
                </a:prstGeom>
                <a:solidFill>
                  <a:srgbClr val="7FFF00"/>
                </a:solidFill>
                <a:ln w="25400">
                  <a:solidFill>
                    <a:srgbClr val="7FFF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02" name="Rectangle 118"/>
                <p:cNvSpPr>
                  <a:spLocks noChangeArrowheads="1"/>
                </p:cNvSpPr>
                <p:nvPr/>
              </p:nvSpPr>
              <p:spPr bwMode="auto">
                <a:xfrm>
                  <a:off x="1641" y="2796"/>
                  <a:ext cx="173" cy="12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49212" tIns="23812" rIns="49212" bIns="23812">
                  <a:spAutoFit/>
                </a:bodyPr>
                <a:lstStyle/>
                <a:p>
                  <a:pPr defTabSz="252413" eaLnBrk="0" hangingPunct="0"/>
                  <a:r>
                    <a:rPr lang="en-US" sz="1000">
                      <a:solidFill>
                        <a:srgbClr val="3F000B"/>
                      </a:solidFill>
                    </a:rPr>
                    <a:t>m1</a:t>
                  </a:r>
                </a:p>
              </p:txBody>
            </p:sp>
          </p:grpSp>
          <p:grpSp>
            <p:nvGrpSpPr>
              <p:cNvPr id="23" name="Group 119"/>
              <p:cNvGrpSpPr>
                <a:grpSpLocks/>
              </p:cNvGrpSpPr>
              <p:nvPr/>
            </p:nvGrpSpPr>
            <p:grpSpPr bwMode="auto">
              <a:xfrm>
                <a:off x="1277" y="3025"/>
                <a:ext cx="346" cy="286"/>
                <a:chOff x="1277" y="3025"/>
                <a:chExt cx="346" cy="286"/>
              </a:xfrm>
            </p:grpSpPr>
            <p:sp>
              <p:nvSpPr>
                <p:cNvPr id="16504" name="Oval 120"/>
                <p:cNvSpPr>
                  <a:spLocks noChangeArrowheads="1"/>
                </p:cNvSpPr>
                <p:nvPr/>
              </p:nvSpPr>
              <p:spPr bwMode="auto">
                <a:xfrm>
                  <a:off x="1296" y="3025"/>
                  <a:ext cx="285" cy="286"/>
                </a:xfrm>
                <a:prstGeom prst="ellipse">
                  <a:avLst/>
                </a:prstGeom>
                <a:solidFill>
                  <a:srgbClr val="FFFF00"/>
                </a:solidFill>
                <a:ln w="25400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05" name="Rectangle 121"/>
                <p:cNvSpPr>
                  <a:spLocks noChangeArrowheads="1"/>
                </p:cNvSpPr>
                <p:nvPr/>
              </p:nvSpPr>
              <p:spPr bwMode="auto">
                <a:xfrm>
                  <a:off x="1277" y="3052"/>
                  <a:ext cx="34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8425" tIns="47625" rIns="98425" bIns="47625">
                  <a:spAutoFit/>
                </a:bodyPr>
                <a:lstStyle/>
                <a:p>
                  <a:pPr defTabSz="1008063" eaLnBrk="0" hangingPunct="0"/>
                  <a:r>
                    <a:rPr lang="en-US" sz="2000">
                      <a:solidFill>
                        <a:srgbClr val="3F000B"/>
                      </a:solidFill>
                    </a:rPr>
                    <a:t>m4</a:t>
                  </a:r>
                </a:p>
              </p:txBody>
            </p:sp>
          </p:grpSp>
          <p:grpSp>
            <p:nvGrpSpPr>
              <p:cNvPr id="24" name="Group 122"/>
              <p:cNvGrpSpPr>
                <a:grpSpLocks/>
              </p:cNvGrpSpPr>
              <p:nvPr/>
            </p:nvGrpSpPr>
            <p:grpSpPr bwMode="auto">
              <a:xfrm>
                <a:off x="1325" y="2787"/>
                <a:ext cx="227" cy="186"/>
                <a:chOff x="1325" y="2787"/>
                <a:chExt cx="227" cy="186"/>
              </a:xfrm>
            </p:grpSpPr>
            <p:sp>
              <p:nvSpPr>
                <p:cNvPr id="16507" name="Oval 123"/>
                <p:cNvSpPr>
                  <a:spLocks noChangeArrowheads="1"/>
                </p:cNvSpPr>
                <p:nvPr/>
              </p:nvSpPr>
              <p:spPr bwMode="auto">
                <a:xfrm>
                  <a:off x="1340" y="2787"/>
                  <a:ext cx="186" cy="186"/>
                </a:xfrm>
                <a:prstGeom prst="ellipse">
                  <a:avLst/>
                </a:prstGeom>
                <a:solidFill>
                  <a:srgbClr val="0000FF"/>
                </a:solidFill>
                <a:ln w="25400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08" name="Rectangle 124"/>
                <p:cNvSpPr>
                  <a:spLocks noChangeArrowheads="1"/>
                </p:cNvSpPr>
                <p:nvPr/>
              </p:nvSpPr>
              <p:spPr bwMode="auto">
                <a:xfrm>
                  <a:off x="1325" y="2802"/>
                  <a:ext cx="227" cy="1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65088" tIns="31750" rIns="65088" bIns="31750">
                  <a:spAutoFit/>
                </a:bodyPr>
                <a:lstStyle/>
                <a:p>
                  <a:pPr defTabSz="447675" eaLnBrk="0" hangingPunct="0"/>
                  <a:r>
                    <a:rPr lang="en-US" sz="1300">
                      <a:solidFill>
                        <a:srgbClr val="3F000B"/>
                      </a:solidFill>
                    </a:rPr>
                    <a:t>m2</a:t>
                  </a:r>
                </a:p>
              </p:txBody>
            </p:sp>
          </p:grpSp>
        </p:grpSp>
      </p:grpSp>
      <p:sp>
        <p:nvSpPr>
          <p:cNvPr id="16509" name="Text Box 125"/>
          <p:cNvSpPr txBox="1">
            <a:spLocks noChangeArrowheads="1"/>
          </p:cNvSpPr>
          <p:nvPr/>
        </p:nvSpPr>
        <p:spPr bwMode="auto">
          <a:xfrm>
            <a:off x="0" y="381000"/>
            <a:ext cx="9144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endParaRPr lang="en-US" sz="24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467600" cy="808038"/>
          </a:xfrm>
        </p:spPr>
        <p:txBody>
          <a:bodyPr>
            <a:normAutofit/>
          </a:bodyPr>
          <a:lstStyle/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CHẨN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GGGGG.bmp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228600" y="1524000"/>
            <a:ext cx="4278332" cy="4343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95800" y="1752600"/>
            <a:ext cx="373380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plasma,1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tốc,vượt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plasma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cong 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detector</a:t>
            </a:r>
          </a:p>
          <a:p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228600"/>
            <a:ext cx="5181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ion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6248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cong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cong,lúc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1295400"/>
            <a:ext cx="1981200" cy="8382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533400" y="2209800"/>
            <a:ext cx="8077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xuyên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000" baseline="-25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xấp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xỉ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d,và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2V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3200400"/>
            <a:ext cx="1514475" cy="6858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85800" y="3886200"/>
            <a:ext cx="62840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Joule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4267200"/>
            <a:ext cx="1685925" cy="7620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762000" y="5181600"/>
            <a:ext cx="3142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◙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pt (1),(2)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(3),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5105400"/>
            <a:ext cx="1981200" cy="666750"/>
          </a:xfrm>
          <a:prstGeom prst="rect">
            <a:avLst/>
          </a:prstGeom>
          <a:noFill/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5715000"/>
            <a:ext cx="1676400" cy="6858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2819400" y="5791200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DC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cong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990600"/>
            <a:ext cx="3200400" cy="14478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276600"/>
            <a:ext cx="457200" cy="61622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286000" y="3352800"/>
            <a:ext cx="441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◙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cong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◙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1297</TotalTime>
  <Words>602</Words>
  <Application>Microsoft Office PowerPoint</Application>
  <PresentationFormat>On-screen Show (4:3)</PresentationFormat>
  <Paragraphs>74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Slide 1</vt:lpstr>
      <vt:lpstr>CURVED-PLATE ENERGY ANALYZER Bộ phân tích năng lượng bản cong</vt:lpstr>
      <vt:lpstr>Slide 3</vt:lpstr>
      <vt:lpstr>KHỐI PHỔ KẾ    BỘ PHÂN TÍCH:  </vt:lpstr>
      <vt:lpstr>BỘ PHÂN TÍCH TỨ CỰC</vt:lpstr>
      <vt:lpstr>Slide 6</vt:lpstr>
      <vt:lpstr>NGUYÊN TẮC CHẨN ĐOÁN</vt:lpstr>
      <vt:lpstr>xác định năng lượng ion</vt:lpstr>
      <vt:lpstr>Slide 9</vt:lpstr>
      <vt:lpstr>PHÉP ĐO TRỰC TIẾP HÀM PHÂN BỐ NĂNG LƯỢNG KHÔNG DÙNG BỘ PHÂN TÍCH</vt:lpstr>
      <vt:lpstr>PHÉP ĐO HÀM PHÂN BỐ NĂNG LƯỢNG DÙNG BỘ PHÂN TÍCH TỨ CỰC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4.3  ĐẦU DÒ BẰNG ĐIỆN</dc:title>
  <dc:creator>vostro</dc:creator>
  <cp:lastModifiedBy>.</cp:lastModifiedBy>
  <cp:revision>129</cp:revision>
  <dcterms:created xsi:type="dcterms:W3CDTF">2009-05-22T02:21:46Z</dcterms:created>
  <dcterms:modified xsi:type="dcterms:W3CDTF">2009-06-19T10:30:39Z</dcterms:modified>
</cp:coreProperties>
</file>